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90" r:id="rId5"/>
    <p:sldId id="1047" r:id="rId6"/>
    <p:sldId id="1050" r:id="rId7"/>
    <p:sldId id="1046" r:id="rId8"/>
    <p:sldId id="900" r:id="rId9"/>
    <p:sldId id="1048" r:id="rId10"/>
    <p:sldId id="346" r:id="rId11"/>
    <p:sldId id="1049" r:id="rId12"/>
    <p:sldId id="345" r:id="rId13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76250" indent="-1349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55675" indent="-2714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433513" indent="-4079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912938" indent="-5445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8000"/>
    <a:srgbClr val="FF0000"/>
    <a:srgbClr val="E46C0A"/>
    <a:srgbClr val="000000"/>
    <a:srgbClr val="FFFF00"/>
    <a:srgbClr val="7F7F7F"/>
    <a:srgbClr val="00206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400" autoAdjust="0"/>
  </p:normalViewPr>
  <p:slideViewPr>
    <p:cSldViewPr>
      <p:cViewPr varScale="1">
        <p:scale>
          <a:sx n="67" d="100"/>
          <a:sy n="67" d="100"/>
        </p:scale>
        <p:origin x="1084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7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83F2AE-695B-4F73-BC04-0F91F8C46DB7}" type="datetimeFigureOut">
              <a:rPr lang="en-US"/>
              <a:pPr>
                <a:defRPr/>
              </a:pPr>
              <a:t>12/13/2018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8C454CE-B945-49F6-B63E-43D93FC48A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3755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625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5675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35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29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6" algn="l" defTabSz="9574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3" algn="l" defTabSz="9574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8" algn="l" defTabSz="9574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3" algn="l" defTabSz="9574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B94992AC-B6AD-4265-A308-B95725E5174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8100" y="9421813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3" tIns="45542" rIns="91083" bIns="45542" anchor="b"/>
          <a:lstStyle>
            <a:lvl1pPr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D1AF3D7-7DA0-4F8D-9A1D-47EBA00B5BEC}" type="slidenum">
              <a:rPr lang="en-AU" altLang="en-US">
                <a:ea typeface="MS PGothic" panose="020B0600070205080204" pitchFamily="34" charset="-128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AU" altLang="en-US"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BF34054F-0C82-4FE4-BA00-87243688B0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2950"/>
            <a:ext cx="5375275" cy="3722688"/>
          </a:xfrm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0ED4C736-285C-4C29-B747-18EA67E030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A53685E-342A-4179-82D7-1CCC3862FE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9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6967D6-89C4-48B8-B668-9F3CF16D58BE}" type="slidenum">
              <a:rPr lang="en-AU" altLang="en-US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AU" altLang="en-US">
              <a:cs typeface="Arial" panose="020B0604020202020204" pitchFamily="34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058CD5F0-B1CD-4BBE-9EE7-A71DB881B2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2950"/>
            <a:ext cx="5375275" cy="3722688"/>
          </a:xfrm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40207C66-68E5-4A10-AB7E-FD5872D9B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88963" y="4711700"/>
            <a:ext cx="5545137" cy="4464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664304"/>
      </p:ext>
    </p:extLst>
  </p:cSld>
  <p:clrMapOvr>
    <a:masterClrMapping/>
  </p:clrMapOvr>
  <p:transition spd="slow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453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8A1AA82-C242-45EE-930D-B54E9CDD97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4A2E702-0A55-4B8D-9405-3B31CDCA5F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37632D8-4DC8-4396-B16D-7F5EC22994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9D55D-8BC1-462A-86D8-95B36C07EF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7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47" tIns="47875" rIns="95747" bIns="47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906000" cy="57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47" tIns="47875" rIns="95747" bIns="47875"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77390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47" tIns="47875" rIns="95747" bIns="47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0" y="6643688"/>
            <a:ext cx="9906000" cy="2143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47" tIns="47875" rIns="95747" bIns="47875" anchor="ctr"/>
          <a:lstStyle/>
          <a:p>
            <a:pPr algn="ctr">
              <a:defRPr/>
            </a:pPr>
            <a:r>
              <a:rPr lang="en-AU" sz="1300" b="1" dirty="0">
                <a:solidFill>
                  <a:schemeClr val="bg1"/>
                </a:solidFill>
                <a:cs typeface="Arial" charset="0"/>
              </a:rPr>
              <a:t>ROC BD – </a:t>
            </a:r>
            <a:r>
              <a:rPr lang="en-AU" sz="1300" b="1" i="1" dirty="0">
                <a:solidFill>
                  <a:schemeClr val="bg1"/>
                </a:solidFill>
                <a:cs typeface="Arial" charset="0"/>
              </a:rPr>
              <a:t>DISCOVER, DEVELOP, DELIVER</a:t>
            </a:r>
            <a:endParaRPr lang="en-AU" sz="13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6" r:id="rId1"/>
    <p:sldLayoutId id="2147486467" r:id="rId2"/>
    <p:sldLayoutId id="2147486468" r:id="rId3"/>
  </p:sldLayoutIdLst>
  <p:transition spd="slow">
    <p:cut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7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Calibri" pitchFamily="34" charset="0"/>
        </a:defRPr>
      </a:lvl5pPr>
      <a:lvl6pPr marL="478735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6pPr>
      <a:lvl7pPr marL="957470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7pPr>
      <a:lvl8pPr marL="1436205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8pPr>
      <a:lvl9pPr marL="1914941" algn="ctr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" pitchFamily="34" charset="0"/>
        </a:defRPr>
      </a:lvl9pPr>
    </p:titleStyle>
    <p:bodyStyle>
      <a:lvl1pPr marL="357188" indent="-3571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6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00" indent="-2365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3225" indent="-2365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1063" indent="-2365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4" indent="-239368" algn="l" defTabSz="95747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80" indent="-239368" algn="l" defTabSz="95747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6" indent="-239368" algn="l" defTabSz="95747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53" indent="-239368" algn="l" defTabSz="95747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5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0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5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6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3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8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3" algn="l" defTabSz="95747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805" y="3151739"/>
            <a:ext cx="9628390" cy="1081570"/>
          </a:xfrm>
          <a:prstGeom prst="rect">
            <a:avLst/>
          </a:prstGeom>
          <a:noFill/>
        </p:spPr>
        <p:txBody>
          <a:bodyPr wrap="square" lIns="95747" tIns="47875" rIns="95747" bIns="47875">
            <a:spAutoFit/>
          </a:bodyPr>
          <a:lstStyle/>
          <a:p>
            <a:pPr algn="ctr">
              <a:defRPr/>
            </a:pPr>
            <a:r>
              <a:rPr lang="en-AU" sz="4400" b="1" dirty="0">
                <a:solidFill>
                  <a:srgbClr val="002060"/>
                </a:solidFill>
                <a:latin typeface="+mj-lt"/>
              </a:rPr>
              <a:t>Strategic Growth Advisory</a:t>
            </a:r>
          </a:p>
          <a:p>
            <a:pPr algn="ctr">
              <a:defRPr/>
            </a:pPr>
            <a:r>
              <a:rPr lang="en-AU" sz="2000" b="1" i="1" dirty="0">
                <a:solidFill>
                  <a:srgbClr val="002060"/>
                </a:solidFill>
                <a:latin typeface="+mj-lt"/>
              </a:rPr>
              <a:t>Discover, Develop, Deliver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4647" y="5374422"/>
            <a:ext cx="6035675" cy="804863"/>
          </a:xfrm>
          <a:prstGeom prst="rect">
            <a:avLst/>
          </a:prstGeom>
          <a:noFill/>
        </p:spPr>
        <p:txBody>
          <a:bodyPr lIns="95747" tIns="47875" rIns="95747" bIns="47875">
            <a:spAutoFit/>
          </a:bodyPr>
          <a:lstStyle/>
          <a:p>
            <a:pPr algn="ctr">
              <a:defRPr/>
            </a:pPr>
            <a:r>
              <a:rPr lang="en-AU" sz="4600" b="1" baseline="300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12th</a:t>
            </a:r>
            <a:r>
              <a:rPr lang="en-AU" sz="46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 December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071198-7374-4060-A87A-898BEF04CE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3" t="20601" r="6934" b="17450"/>
          <a:stretch/>
        </p:blipFill>
        <p:spPr>
          <a:xfrm>
            <a:off x="183256" y="692696"/>
            <a:ext cx="2019807" cy="2128010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extLst>
              <a:ext uri="{FF2B5EF4-FFF2-40B4-BE49-F238E27FC236}">
                <a16:creationId xmlns:a16="http://schemas.microsoft.com/office/drawing/2014/main" id="{76972DA3-9D61-4C3A-BAD0-456900502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 dirty="0">
                <a:solidFill>
                  <a:schemeClr val="bg1"/>
                </a:solidFill>
                <a:ea typeface="MS PGothic" pitchFamily="34" charset="-128"/>
              </a:rPr>
              <a:t>Aligning Our Process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DA8E6D-A300-4C30-BE87-0AD171463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637472"/>
            <a:ext cx="4421063" cy="383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60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13681E-CDEF-4E75-9BCF-A72EFFB8E0D3}"/>
              </a:ext>
            </a:extLst>
          </p:cNvPr>
          <p:cNvSpPr txBox="1"/>
          <p:nvPr/>
        </p:nvSpPr>
        <p:spPr bwMode="auto">
          <a:xfrm>
            <a:off x="1856656" y="2276872"/>
            <a:ext cx="6336704" cy="917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b="1" dirty="0"/>
              <a:t>Would like a slide where we can insert all 3 directors experience</a:t>
            </a:r>
          </a:p>
        </p:txBody>
      </p:sp>
    </p:spTree>
    <p:extLst>
      <p:ext uri="{BB962C8B-B14F-4D97-AF65-F5344CB8AC3E}">
        <p14:creationId xmlns:p14="http://schemas.microsoft.com/office/powerpoint/2010/main" val="736568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7" name="Rectangle 3">
            <a:extLst>
              <a:ext uri="{FF2B5EF4-FFF2-40B4-BE49-F238E27FC236}">
                <a16:creationId xmlns:a16="http://schemas.microsoft.com/office/drawing/2014/main" id="{7029DC12-86E2-43CC-8AA6-E9437CBAF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1357313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Identify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Opportunity</a:t>
            </a:r>
          </a:p>
        </p:txBody>
      </p:sp>
      <p:sp>
        <p:nvSpPr>
          <p:cNvPr id="487428" name="Rectangle 4">
            <a:extLst>
              <a:ext uri="{FF2B5EF4-FFF2-40B4-BE49-F238E27FC236}">
                <a16:creationId xmlns:a16="http://schemas.microsoft.com/office/drawing/2014/main" id="{57437722-76AB-4067-8126-14427B8FA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357313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Qualify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Opportunity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(Discover)</a:t>
            </a:r>
          </a:p>
        </p:txBody>
      </p:sp>
      <p:sp>
        <p:nvSpPr>
          <p:cNvPr id="487429" name="Rectangle 5">
            <a:extLst>
              <a:ext uri="{FF2B5EF4-FFF2-40B4-BE49-F238E27FC236}">
                <a16:creationId xmlns:a16="http://schemas.microsoft.com/office/drawing/2014/main" id="{C3C43F29-60A3-4428-A9DC-EBCCFA6DF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00" y="1357313"/>
            <a:ext cx="237738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Identify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Key Individuals of 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Influence to 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Decision Process</a:t>
            </a:r>
          </a:p>
        </p:txBody>
      </p:sp>
      <p:sp>
        <p:nvSpPr>
          <p:cNvPr id="487430" name="Rectangle 6">
            <a:extLst>
              <a:ext uri="{FF2B5EF4-FFF2-40B4-BE49-F238E27FC236}">
                <a16:creationId xmlns:a16="http://schemas.microsoft.com/office/drawing/2014/main" id="{51C4C564-8570-4114-8801-DD1F3AA62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4938713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Negotiate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and Sign </a:t>
            </a:r>
          </a:p>
        </p:txBody>
      </p:sp>
      <p:sp>
        <p:nvSpPr>
          <p:cNvPr id="487431" name="Rectangle 7">
            <a:extLst>
              <a:ext uri="{FF2B5EF4-FFF2-40B4-BE49-F238E27FC236}">
                <a16:creationId xmlns:a16="http://schemas.microsoft.com/office/drawing/2014/main" id="{756BB0CD-5BD0-45FA-8C2E-34ED88E36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4938713"/>
            <a:ext cx="1981200" cy="112652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Execute Plan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And Deliver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 Proposal</a:t>
            </a:r>
          </a:p>
          <a:p>
            <a:pPr algn="ctr" eaLnBrk="1" hangingPunct="1">
              <a:defRPr/>
            </a:pP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2" name="Rectangle 8">
            <a:extLst>
              <a:ext uri="{FF2B5EF4-FFF2-40B4-BE49-F238E27FC236}">
                <a16:creationId xmlns:a16="http://schemas.microsoft.com/office/drawing/2014/main" id="{A1076F24-5078-4484-B4CF-80B93CF21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4938713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Align &amp; Develop 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Relationships with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Key people of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Influence</a:t>
            </a:r>
          </a:p>
        </p:txBody>
      </p:sp>
      <p:sp>
        <p:nvSpPr>
          <p:cNvPr id="487433" name="Rectangle 9">
            <a:extLst>
              <a:ext uri="{FF2B5EF4-FFF2-40B4-BE49-F238E27FC236}">
                <a16:creationId xmlns:a16="http://schemas.microsoft.com/office/drawing/2014/main" id="{B38FB7E0-7571-46AE-818A-0E03884E3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2114" y="3148014"/>
            <a:ext cx="2305372" cy="120967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Develop 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&amp; Implement Sales</a:t>
            </a:r>
          </a:p>
          <a:p>
            <a:pPr algn="ctr" eaLnBrk="1" hangingPunct="1">
              <a:defRPr/>
            </a:pPr>
            <a:r>
              <a:rPr lang="en-US" dirty="0">
                <a:ea typeface="Verdana" pitchFamily="34" charset="0"/>
                <a:cs typeface="Verdana" pitchFamily="34" charset="0"/>
              </a:rPr>
              <a:t>Strategy &amp; Plan</a:t>
            </a:r>
          </a:p>
          <a:p>
            <a:pPr algn="ctr" eaLnBrk="1" hangingPunct="1">
              <a:defRPr/>
            </a:pP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1274" name="Rectangle 11">
            <a:extLst>
              <a:ext uri="{FF2B5EF4-FFF2-40B4-BE49-F238E27FC236}">
                <a16:creationId xmlns:a16="http://schemas.microsoft.com/office/drawing/2014/main" id="{067664EF-6BBD-4C12-8AA4-79B181ED9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1076" y="2805113"/>
            <a:ext cx="5343525" cy="1905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Discover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Deliver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7436" name="AutoShape 12">
            <a:extLst>
              <a:ext uri="{FF2B5EF4-FFF2-40B4-BE49-F238E27FC236}">
                <a16:creationId xmlns:a16="http://schemas.microsoft.com/office/drawing/2014/main" id="{2CFD07EB-66CC-4868-A36D-54A8586A0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100" y="17383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7" name="AutoShape 13">
            <a:extLst>
              <a:ext uri="{FF2B5EF4-FFF2-40B4-BE49-F238E27FC236}">
                <a16:creationId xmlns:a16="http://schemas.microsoft.com/office/drawing/2014/main" id="{F75A46E6-9FD0-4BD9-B93E-2E929DA59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7900" y="17383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8" name="AutoShape 14">
            <a:extLst>
              <a:ext uri="{FF2B5EF4-FFF2-40B4-BE49-F238E27FC236}">
                <a16:creationId xmlns:a16="http://schemas.microsoft.com/office/drawing/2014/main" id="{261A9969-73DE-4C84-A230-D6A759627CE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086100" y="53197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9" name="AutoShape 15">
            <a:extLst>
              <a:ext uri="{FF2B5EF4-FFF2-40B4-BE49-F238E27FC236}">
                <a16:creationId xmlns:a16="http://schemas.microsoft.com/office/drawing/2014/main" id="{BEAB5CC2-A93A-4C08-833B-5DA019F0558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057900" y="53197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0" name="AutoShape 16">
            <a:extLst>
              <a:ext uri="{FF2B5EF4-FFF2-40B4-BE49-F238E27FC236}">
                <a16:creationId xmlns:a16="http://schemas.microsoft.com/office/drawing/2014/main" id="{2B50B8A3-3B62-415E-97E9-EB886E924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300" y="2624139"/>
            <a:ext cx="381000" cy="447675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1" name="AutoShape 17">
            <a:extLst>
              <a:ext uri="{FF2B5EF4-FFF2-40B4-BE49-F238E27FC236}">
                <a16:creationId xmlns:a16="http://schemas.microsoft.com/office/drawing/2014/main" id="{3C70F3E0-8313-4C6F-807F-0D662D75D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4300" y="4481513"/>
            <a:ext cx="381000" cy="3810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650C536D-70A3-4E4F-9140-018078B8F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 dirty="0">
                <a:solidFill>
                  <a:schemeClr val="bg1"/>
                </a:solidFill>
                <a:ea typeface="MS PGothic" pitchFamily="34" charset="-128"/>
              </a:rPr>
              <a:t>Opportunity Planning Process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7B56D472-F7C2-4C33-8026-F1DB94187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085" y="601794"/>
            <a:ext cx="7721030" cy="831588"/>
          </a:xfrm>
        </p:spPr>
        <p:txBody>
          <a:bodyPr/>
          <a:lstStyle/>
          <a:p>
            <a:r>
              <a:rPr lang="en-US" altLang="en-US" sz="3200" dirty="0">
                <a:solidFill>
                  <a:schemeClr val="tx1"/>
                </a:solidFill>
                <a:ea typeface="MS PGothic" panose="020B0600070205080204" pitchFamily="34" charset="-128"/>
              </a:rPr>
              <a:t>Market Region &amp; Account Planning Process</a:t>
            </a:r>
          </a:p>
        </p:txBody>
      </p:sp>
      <p:sp>
        <p:nvSpPr>
          <p:cNvPr id="487427" name="Rectangle 3">
            <a:extLst>
              <a:ext uri="{FF2B5EF4-FFF2-40B4-BE49-F238E27FC236}">
                <a16:creationId xmlns:a16="http://schemas.microsoft.com/office/drawing/2014/main" id="{18356D60-4CDD-4F7F-9792-FC7C988E4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44" y="1341438"/>
            <a:ext cx="2351856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Segment your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Regions into 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Accounts</a:t>
            </a:r>
          </a:p>
        </p:txBody>
      </p:sp>
      <p:sp>
        <p:nvSpPr>
          <p:cNvPr id="487428" name="Rectangle 4">
            <a:extLst>
              <a:ext uri="{FF2B5EF4-FFF2-40B4-BE49-F238E27FC236}">
                <a16:creationId xmlns:a16="http://schemas.microsoft.com/office/drawing/2014/main" id="{742A44E9-E357-4AA6-9FD9-EC440921E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341438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Analyse your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Current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Business</a:t>
            </a:r>
          </a:p>
        </p:txBody>
      </p:sp>
      <p:sp>
        <p:nvSpPr>
          <p:cNvPr id="487429" name="Rectangle 5">
            <a:extLst>
              <a:ext uri="{FF2B5EF4-FFF2-40B4-BE49-F238E27FC236}">
                <a16:creationId xmlns:a16="http://schemas.microsoft.com/office/drawing/2014/main" id="{448EC576-875A-485C-BB54-F140988C0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1341438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Identify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“New”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Opportunities</a:t>
            </a:r>
          </a:p>
        </p:txBody>
      </p:sp>
      <p:sp>
        <p:nvSpPr>
          <p:cNvPr id="487430" name="Rectangle 6">
            <a:extLst>
              <a:ext uri="{FF2B5EF4-FFF2-40B4-BE49-F238E27FC236}">
                <a16:creationId xmlns:a16="http://schemas.microsoft.com/office/drawing/2014/main" id="{2501E971-E2E9-4EA3-91B7-7C45BC9B0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922838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Implement 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the Strategy 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Action Plan</a:t>
            </a:r>
          </a:p>
        </p:txBody>
      </p:sp>
      <p:sp>
        <p:nvSpPr>
          <p:cNvPr id="487431" name="Rectangle 7">
            <a:extLst>
              <a:ext uri="{FF2B5EF4-FFF2-40B4-BE49-F238E27FC236}">
                <a16:creationId xmlns:a16="http://schemas.microsoft.com/office/drawing/2014/main" id="{858454E6-C7D5-45E6-99A2-F659595D1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922838"/>
            <a:ext cx="1981200" cy="124246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Manage the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Key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Relationships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(Walk the Halls)</a:t>
            </a:r>
          </a:p>
        </p:txBody>
      </p:sp>
      <p:sp>
        <p:nvSpPr>
          <p:cNvPr id="487432" name="Rectangle 8">
            <a:extLst>
              <a:ext uri="{FF2B5EF4-FFF2-40B4-BE49-F238E27FC236}">
                <a16:creationId xmlns:a16="http://schemas.microsoft.com/office/drawing/2014/main" id="{3D4AC050-590B-4BFE-B946-61976DADD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4922838"/>
            <a:ext cx="2119064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Select Strategy &amp; 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Market to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the Account </a:t>
            </a:r>
          </a:p>
        </p:txBody>
      </p:sp>
      <p:sp>
        <p:nvSpPr>
          <p:cNvPr id="487433" name="Rectangle 9">
            <a:extLst>
              <a:ext uri="{FF2B5EF4-FFF2-40B4-BE49-F238E27FC236}">
                <a16:creationId xmlns:a16="http://schemas.microsoft.com/office/drawing/2014/main" id="{F0A8707A-4527-4C96-82FA-B8C262692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224" y="3132138"/>
            <a:ext cx="2047056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Create an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Account Strategy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 &amp; Plan</a:t>
            </a:r>
          </a:p>
        </p:txBody>
      </p:sp>
      <p:sp>
        <p:nvSpPr>
          <p:cNvPr id="487434" name="Rectangle 10">
            <a:extLst>
              <a:ext uri="{FF2B5EF4-FFF2-40B4-BE49-F238E27FC236}">
                <a16:creationId xmlns:a16="http://schemas.microsoft.com/office/drawing/2014/main" id="{EFA870A5-627B-4CF5-B02A-2F3305F1A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132138"/>
            <a:ext cx="19812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Measure and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Monitor </a:t>
            </a:r>
          </a:p>
          <a:p>
            <a:pPr algn="ctr">
              <a:defRPr/>
            </a:pPr>
            <a:r>
              <a:rPr lang="en-US" sz="2000" dirty="0">
                <a:ea typeface="Verdana" pitchFamily="34" charset="0"/>
                <a:cs typeface="Verdana" pitchFamily="34" charset="0"/>
              </a:rPr>
              <a:t>Progress</a:t>
            </a:r>
          </a:p>
        </p:txBody>
      </p:sp>
      <p:sp>
        <p:nvSpPr>
          <p:cNvPr id="13323" name="Rectangle 11">
            <a:extLst>
              <a:ext uri="{FF2B5EF4-FFF2-40B4-BE49-F238E27FC236}">
                <a16:creationId xmlns:a16="http://schemas.microsoft.com/office/drawing/2014/main" id="{703B85AE-68E4-47FF-86F4-3BBC056E3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500" y="2773494"/>
            <a:ext cx="2845668" cy="1920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all about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Customer</a:t>
            </a:r>
          </a:p>
        </p:txBody>
      </p:sp>
      <p:sp>
        <p:nvSpPr>
          <p:cNvPr id="487436" name="AutoShape 12">
            <a:extLst>
              <a:ext uri="{FF2B5EF4-FFF2-40B4-BE49-F238E27FC236}">
                <a16:creationId xmlns:a16="http://schemas.microsoft.com/office/drawing/2014/main" id="{F3AD957A-DA33-4459-B469-DDF26654F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9088" y="1722438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7" name="AutoShape 13">
            <a:extLst>
              <a:ext uri="{FF2B5EF4-FFF2-40B4-BE49-F238E27FC236}">
                <a16:creationId xmlns:a16="http://schemas.microsoft.com/office/drawing/2014/main" id="{3CB75AA8-0E9C-494D-A1C2-F1295D47A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722438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8" name="AutoShape 14">
            <a:extLst>
              <a:ext uri="{FF2B5EF4-FFF2-40B4-BE49-F238E27FC236}">
                <a16:creationId xmlns:a16="http://schemas.microsoft.com/office/drawing/2014/main" id="{B7B59AF7-9D4D-4017-936B-8DF338A8E24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200400" y="5303838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39" name="AutoShape 15">
            <a:extLst>
              <a:ext uri="{FF2B5EF4-FFF2-40B4-BE49-F238E27FC236}">
                <a16:creationId xmlns:a16="http://schemas.microsoft.com/office/drawing/2014/main" id="{0E0854D4-0772-44BA-8C8D-373D3C7D812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172200" y="5303838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0" name="AutoShape 16">
            <a:extLst>
              <a:ext uri="{FF2B5EF4-FFF2-40B4-BE49-F238E27FC236}">
                <a16:creationId xmlns:a16="http://schemas.microsoft.com/office/drawing/2014/main" id="{02242279-836A-4B88-ABBB-0BAD60FD9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2560638"/>
            <a:ext cx="381000" cy="4953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1" name="AutoShape 17">
            <a:extLst>
              <a:ext uri="{FF2B5EF4-FFF2-40B4-BE49-F238E27FC236}">
                <a16:creationId xmlns:a16="http://schemas.microsoft.com/office/drawing/2014/main" id="{6DDF6D43-3F45-4516-9608-1C36C187F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4351338"/>
            <a:ext cx="381000" cy="4953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2" name="AutoShape 18">
            <a:extLst>
              <a:ext uri="{FF2B5EF4-FFF2-40B4-BE49-F238E27FC236}">
                <a16:creationId xmlns:a16="http://schemas.microsoft.com/office/drawing/2014/main" id="{45E4BFB6-BA25-4664-8F24-896AA4965E7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2560638"/>
            <a:ext cx="381000" cy="4953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487443" name="AutoShape 19">
            <a:extLst>
              <a:ext uri="{FF2B5EF4-FFF2-40B4-BE49-F238E27FC236}">
                <a16:creationId xmlns:a16="http://schemas.microsoft.com/office/drawing/2014/main" id="{1B58CEBA-6530-43CD-B281-F04DA1EC336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4351338"/>
            <a:ext cx="381000" cy="495300"/>
          </a:xfrm>
          <a:prstGeom prst="downArrow">
            <a:avLst>
              <a:gd name="adj1" fmla="val 50000"/>
              <a:gd name="adj2" fmla="val 32500"/>
            </a:avLst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AU"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239109FF-3262-458F-9797-7EE562C42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 dirty="0">
                <a:solidFill>
                  <a:schemeClr val="bg1"/>
                </a:solidFill>
                <a:ea typeface="MS PGothic" pitchFamily="34" charset="-128"/>
              </a:rPr>
              <a:t>Market Region &amp; Account Planning Process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5E808F-99C8-416C-8D04-71C5AC254C08}"/>
              </a:ext>
            </a:extLst>
          </p:cNvPr>
          <p:cNvSpPr/>
          <p:nvPr/>
        </p:nvSpPr>
        <p:spPr>
          <a:xfrm>
            <a:off x="308484" y="1945852"/>
            <a:ext cx="892899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AU" sz="2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Analyse Your Business &amp; all of its current Sales Territory(s)</a:t>
            </a:r>
          </a:p>
          <a:p>
            <a:pPr marL="457200" indent="-457200">
              <a:buAutoNum type="arabicPeriod"/>
            </a:pPr>
            <a:r>
              <a:rPr lang="en-US" sz="2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Understand What Drives Customers to Buy.</a:t>
            </a:r>
          </a:p>
          <a:p>
            <a:pPr marL="457200" indent="-457200">
              <a:buAutoNum type="arabicPeriod"/>
            </a:pPr>
            <a:r>
              <a:rPr lang="en-US" sz="2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Understand Your Customers Business Drivers and Objectives they need to achieve.</a:t>
            </a:r>
          </a:p>
          <a:p>
            <a:pPr marL="457200" indent="-457200">
              <a:buAutoNum type="arabicPeriod"/>
            </a:pPr>
            <a:r>
              <a:rPr lang="en-US" sz="2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Identify what your Customers Clients need ( Perceived / Unperceived) 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Clarify Your Strengths, Weaknesses, Opportunities and Threats (SWOT).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Clarify Your </a:t>
            </a:r>
            <a:r>
              <a:rPr lang="en-AU" sz="2800" b="1" u="sng" dirty="0"/>
              <a:t>COMPETITORS</a:t>
            </a:r>
            <a:r>
              <a:rPr lang="en-AU" sz="2400" b="1" dirty="0"/>
              <a:t> Strengths, Weaknesses, Opportunities and Threats (SWOT).</a:t>
            </a:r>
          </a:p>
          <a:p>
            <a:pPr marL="457200" indent="-457200">
              <a:buFontTx/>
              <a:buAutoNum type="arabicPeriod"/>
            </a:pPr>
            <a:r>
              <a:rPr lang="en-US" sz="2400" b="1" dirty="0"/>
              <a:t>Clarify Your CUSTOMERS Strengths, Weaknesses, Opportunities and Threats (SWOT).</a:t>
            </a:r>
          </a:p>
          <a:p>
            <a:pPr marL="457200" indent="-457200">
              <a:buFontTx/>
              <a:buAutoNum type="arabicPeriod"/>
            </a:pPr>
            <a:endParaRPr lang="en-AU" sz="2400" b="1" dirty="0"/>
          </a:p>
          <a:p>
            <a:pPr marL="457200" indent="-457200">
              <a:buFontTx/>
              <a:buAutoNum type="arabicPeriod"/>
            </a:pPr>
            <a:endParaRPr lang="en-AU" sz="2400" b="1" dirty="0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88DBEE7-51F5-4D46-AF5E-B0C505A32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0" hangingPunct="0">
              <a:spcBef>
                <a:spcPct val="50000"/>
              </a:spcBef>
              <a:defRPr sz="2400">
                <a:solidFill>
                  <a:schemeClr val="bg1"/>
                </a:solidFill>
                <a:ea typeface="MS PGothic" pitchFamily="34" charset="-128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ja-JP" dirty="0"/>
              <a:t>Discover – Analyze your Business Territory &amp; Market Segment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37103-1F1E-40D0-9BF0-30ECA2016E60}"/>
              </a:ext>
            </a:extLst>
          </p:cNvPr>
          <p:cNvSpPr txBox="1"/>
          <p:nvPr/>
        </p:nvSpPr>
        <p:spPr bwMode="auto">
          <a:xfrm>
            <a:off x="128464" y="836712"/>
            <a:ext cx="2520280" cy="763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2600" b="1" dirty="0">
                <a:solidFill>
                  <a:srgbClr val="000099"/>
                </a:solidFill>
              </a:rPr>
              <a:t>DISCOVER</a:t>
            </a:r>
          </a:p>
        </p:txBody>
      </p:sp>
    </p:spTree>
    <p:extLst>
      <p:ext uri="{BB962C8B-B14F-4D97-AF65-F5344CB8AC3E}">
        <p14:creationId xmlns:p14="http://schemas.microsoft.com/office/powerpoint/2010/main" val="4278098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5E808F-99C8-416C-8D04-71C5AC254C08}"/>
              </a:ext>
            </a:extLst>
          </p:cNvPr>
          <p:cNvSpPr/>
          <p:nvPr/>
        </p:nvSpPr>
        <p:spPr>
          <a:xfrm>
            <a:off x="308484" y="2276872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AU" sz="2400" b="1" dirty="0"/>
              <a:t>Determine Your Objectives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Develop Strategies to Accomplish Your Goals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Engage the Resources You Need.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Create an Influencing Strategy to develop key Relationships.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Create a Marketing Strategy – Create Alignment with the Sales and Marketing teams.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Create a complete Action Plan – Strategy and Tactics.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Develop the Project Management discipline to manage the full life cycle of your Relationship with the Customer.</a:t>
            </a:r>
            <a:endParaRPr lang="en-A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88DBEE7-51F5-4D46-AF5E-B0C505A32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0" hangingPunct="0">
              <a:spcBef>
                <a:spcPct val="50000"/>
              </a:spcBef>
              <a:defRPr sz="2400">
                <a:solidFill>
                  <a:schemeClr val="bg1"/>
                </a:solidFill>
                <a:ea typeface="MS PGothic" pitchFamily="34" charset="-128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ja-JP" dirty="0"/>
              <a:t>Discover – Analyze your Business Territory &amp; Market Segment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37103-1F1E-40D0-9BF0-30ECA2016E60}"/>
              </a:ext>
            </a:extLst>
          </p:cNvPr>
          <p:cNvSpPr txBox="1"/>
          <p:nvPr/>
        </p:nvSpPr>
        <p:spPr bwMode="auto">
          <a:xfrm>
            <a:off x="128464" y="908720"/>
            <a:ext cx="2520280" cy="763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2600" b="1" dirty="0">
                <a:solidFill>
                  <a:srgbClr val="000099"/>
                </a:solidFill>
              </a:rPr>
              <a:t>DEVELOP</a:t>
            </a:r>
          </a:p>
        </p:txBody>
      </p:sp>
    </p:spTree>
    <p:extLst>
      <p:ext uri="{BB962C8B-B14F-4D97-AF65-F5344CB8AC3E}">
        <p14:creationId xmlns:p14="http://schemas.microsoft.com/office/powerpoint/2010/main" val="746152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5E808F-99C8-416C-8D04-71C5AC254C08}"/>
              </a:ext>
            </a:extLst>
          </p:cNvPr>
          <p:cNvSpPr/>
          <p:nvPr/>
        </p:nvSpPr>
        <p:spPr>
          <a:xfrm>
            <a:off x="308484" y="2600682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AU" sz="2400" b="1" dirty="0"/>
              <a:t>Work Your Plan.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Measure &amp; Monitor progress, Stakeholder alignment and capture growth through your Project Management discipline </a:t>
            </a:r>
          </a:p>
          <a:p>
            <a:pPr marL="457200" indent="-457200">
              <a:buFontTx/>
              <a:buAutoNum type="arabicPeriod"/>
            </a:pPr>
            <a:r>
              <a:rPr lang="en-AU" sz="2400" b="1" dirty="0"/>
              <a:t>Deepen your Client Relationship to leverage future opportunity as a Partner.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88DBEE7-51F5-4D46-AF5E-B0C505A32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0"/>
            <a:ext cx="92890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0" hangingPunct="0">
              <a:spcBef>
                <a:spcPct val="50000"/>
              </a:spcBef>
              <a:defRPr sz="2400">
                <a:solidFill>
                  <a:schemeClr val="bg1"/>
                </a:solidFill>
                <a:ea typeface="MS PGothic" pitchFamily="34" charset="-128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ja-JP" dirty="0"/>
              <a:t>Discover – Analyze your Business Territory &amp; Market Segment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37103-1F1E-40D0-9BF0-30ECA2016E60}"/>
              </a:ext>
            </a:extLst>
          </p:cNvPr>
          <p:cNvSpPr txBox="1"/>
          <p:nvPr/>
        </p:nvSpPr>
        <p:spPr bwMode="auto">
          <a:xfrm>
            <a:off x="128464" y="908720"/>
            <a:ext cx="2520280" cy="763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2600" b="1" dirty="0">
                <a:solidFill>
                  <a:srgbClr val="000099"/>
                </a:solidFill>
              </a:rPr>
              <a:t>DELIVER</a:t>
            </a:r>
          </a:p>
        </p:txBody>
      </p:sp>
    </p:spTree>
    <p:extLst>
      <p:ext uri="{BB962C8B-B14F-4D97-AF65-F5344CB8AC3E}">
        <p14:creationId xmlns:p14="http://schemas.microsoft.com/office/powerpoint/2010/main" val="392672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85BD1BA9-4EB0-45F7-9013-92424780D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64" y="55301"/>
            <a:ext cx="928903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ja-JP" sz="2200" dirty="0">
                <a:solidFill>
                  <a:schemeClr val="bg1"/>
                </a:solidFill>
                <a:ea typeface="MS PGothic" pitchFamily="34" charset="-128"/>
              </a:rPr>
              <a:t>ROC BD Current Opportunity &amp; Account Management Process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90698E-FA8B-4AA7-B5B3-2E5C22DE84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51" y="972993"/>
            <a:ext cx="1756290" cy="651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23D7AA-A6CB-4E9C-8F9A-BB3304C939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56" y="2693656"/>
            <a:ext cx="2082281" cy="15042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039F3B-01C1-4F95-8A10-4527E45FC5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1969111"/>
            <a:ext cx="2064397" cy="29197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01BAB6-FAB5-412F-8C1C-0380946583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56" y="5013176"/>
            <a:ext cx="1504239" cy="1504239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92A64608-B648-4B80-846C-F2EF0D8C22EB}"/>
              </a:ext>
            </a:extLst>
          </p:cNvPr>
          <p:cNvSpPr/>
          <p:nvPr/>
        </p:nvSpPr>
        <p:spPr>
          <a:xfrm rot="18712983">
            <a:off x="2257831" y="1857689"/>
            <a:ext cx="1080120" cy="328428"/>
          </a:xfrm>
          <a:prstGeom prst="rightArrow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9AB316C-1AFB-4BB0-A8D1-2AA4656AF458}"/>
              </a:ext>
            </a:extLst>
          </p:cNvPr>
          <p:cNvSpPr/>
          <p:nvPr/>
        </p:nvSpPr>
        <p:spPr>
          <a:xfrm rot="2226703">
            <a:off x="2298832" y="4787833"/>
            <a:ext cx="1080120" cy="328428"/>
          </a:xfrm>
          <a:prstGeom prst="rightArrow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E03260E-C914-4A50-894F-B2CAAE62D7A8}"/>
              </a:ext>
            </a:extLst>
          </p:cNvPr>
          <p:cNvSpPr/>
          <p:nvPr/>
        </p:nvSpPr>
        <p:spPr>
          <a:xfrm>
            <a:off x="2315081" y="3264786"/>
            <a:ext cx="965620" cy="328428"/>
          </a:xfrm>
          <a:prstGeom prst="rightArrow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D12013-57AE-42B9-9DDF-E761F7E07FCD}"/>
              </a:ext>
            </a:extLst>
          </p:cNvPr>
          <p:cNvSpPr txBox="1"/>
          <p:nvPr/>
        </p:nvSpPr>
        <p:spPr bwMode="auto">
          <a:xfrm>
            <a:off x="5397377" y="721755"/>
            <a:ext cx="4304928" cy="110455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1600" dirty="0"/>
              <a:t>Client CRM, Account Management Tool: All Opportunities, Deal Progress, Sales Forecasting, </a:t>
            </a:r>
            <a:r>
              <a:rPr lang="en-AU" sz="1600" b="1" dirty="0">
                <a:solidFill>
                  <a:srgbClr val="FF0000"/>
                </a:solidFill>
              </a:rPr>
              <a:t>T</a:t>
            </a:r>
            <a:r>
              <a:rPr lang="en-AU" sz="1600" dirty="0"/>
              <a:t>ender or Deal management.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44A0C6-BBF9-4B8F-BBC3-21D3215E66DF}"/>
              </a:ext>
            </a:extLst>
          </p:cNvPr>
          <p:cNvSpPr txBox="1"/>
          <p:nvPr/>
        </p:nvSpPr>
        <p:spPr bwMode="auto">
          <a:xfrm>
            <a:off x="6177136" y="3264786"/>
            <a:ext cx="3412474" cy="110217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1600" dirty="0"/>
              <a:t>For All ROC BD or Client Templated Formal Proposals and Sales Contract / T&amp;C’s Management.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054B03-D5B2-4D1E-B1C2-33F0585053CB}"/>
              </a:ext>
            </a:extLst>
          </p:cNvPr>
          <p:cNvSpPr txBox="1"/>
          <p:nvPr/>
        </p:nvSpPr>
        <p:spPr bwMode="auto">
          <a:xfrm>
            <a:off x="5313040" y="5423493"/>
            <a:ext cx="4464496" cy="85595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tIns="180000" bIns="180000" rtlCol="0">
            <a:spAutoFit/>
          </a:bodyPr>
          <a:lstStyle/>
          <a:p>
            <a:pPr algn="ctr" eaLnBrk="1" hangingPunct="1"/>
            <a:r>
              <a:rPr lang="en-AU" sz="1600" dirty="0"/>
              <a:t>Client Information, Invoicing and Full Suite Business Accounting Software</a:t>
            </a:r>
          </a:p>
        </p:txBody>
      </p:sp>
    </p:spTree>
    <p:extLst>
      <p:ext uri="{BB962C8B-B14F-4D97-AF65-F5344CB8AC3E}">
        <p14:creationId xmlns:p14="http://schemas.microsoft.com/office/powerpoint/2010/main" val="2296487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12700">
          <a:solidFill>
            <a:schemeClr val="tx1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</a:extLst>
      </a:spPr>
      <a:bodyPr wrap="square" tIns="180000" bIns="180000">
        <a:spAutoFit/>
      </a:bodyPr>
      <a:lstStyle>
        <a:defPPr algn="ctr" eaLnBrk="1" hangingPunct="1"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EAE504C2AB564D8401472B4BBAB9C9" ma:contentTypeVersion="0" ma:contentTypeDescription="Create a new document." ma:contentTypeScope="" ma:versionID="2ece87b0943ecd58f5bf33b43e24812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7514A6-EAEF-4481-99E4-BD7FBF4419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264AA2-AE55-479A-9E47-61BCB7E757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B4ADCE3-F9B6-42DF-B4B9-0E51FD363BDC}">
  <ds:schemaRefs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9031</TotalTime>
  <Words>403</Words>
  <Application>Microsoft Office PowerPoint</Application>
  <PresentationFormat>A4 Paper (210x297 mm)</PresentationFormat>
  <Paragraphs>90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Template</vt:lpstr>
      <vt:lpstr>PowerPoint Presentation</vt:lpstr>
      <vt:lpstr>PowerPoint Presentation</vt:lpstr>
      <vt:lpstr>PowerPoint Presentation</vt:lpstr>
      <vt:lpstr>PowerPoint Presentation</vt:lpstr>
      <vt:lpstr>Market Region &amp; Account Planning Process</vt:lpstr>
      <vt:lpstr>PowerPoint Presentation</vt:lpstr>
      <vt:lpstr>PowerPoint Presentation</vt:lpstr>
      <vt:lpstr>PowerPoint Presentation</vt:lpstr>
      <vt:lpstr>PowerPoint Presentation</vt:lpstr>
    </vt:vector>
  </TitlesOfParts>
  <Company>KOMATSU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O'Connor</dc:creator>
  <cp:lastModifiedBy> </cp:lastModifiedBy>
  <cp:revision>92</cp:revision>
  <cp:lastPrinted>2014-03-19T03:29:32Z</cp:lastPrinted>
  <dcterms:created xsi:type="dcterms:W3CDTF">2018-07-30T02:47:22Z</dcterms:created>
  <dcterms:modified xsi:type="dcterms:W3CDTF">2018-12-13T09:02:07Z</dcterms:modified>
</cp:coreProperties>
</file>